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0" r:id="rId7"/>
    <p:sldId id="268" r:id="rId8"/>
    <p:sldId id="267" r:id="rId9"/>
    <p:sldId id="266" r:id="rId10"/>
    <p:sldId id="265" r:id="rId11"/>
    <p:sldId id="264" r:id="rId12"/>
    <p:sldId id="263" r:id="rId13"/>
    <p:sldId id="262"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14" d="100"/>
          <a:sy n="114" d="100"/>
        </p:scale>
        <p:origin x="35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7/25/2020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10 Ways Everyone Can Help Support Student Success</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825970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7125" y="642398"/>
            <a:ext cx="8911687" cy="1280890"/>
          </a:xfrm>
        </p:spPr>
        <p:txBody>
          <a:bodyPr/>
          <a:lstStyle/>
          <a:p>
            <a:r>
              <a:rPr lang="en-US" dirty="0"/>
              <a:t>7.) Assist student in building networks.</a:t>
            </a:r>
          </a:p>
        </p:txBody>
      </p:sp>
      <p:sp>
        <p:nvSpPr>
          <p:cNvPr id="3" name="Content Placeholder 2"/>
          <p:cNvSpPr>
            <a:spLocks noGrp="1"/>
          </p:cNvSpPr>
          <p:nvPr>
            <p:ph idx="1"/>
          </p:nvPr>
        </p:nvSpPr>
        <p:spPr>
          <a:xfrm>
            <a:off x="1789713" y="1621536"/>
            <a:ext cx="8915400" cy="3777622"/>
          </a:xfrm>
        </p:spPr>
        <p:txBody>
          <a:bodyPr/>
          <a:lstStyle/>
          <a:p>
            <a:r>
              <a:rPr lang="en-US" sz="2400" dirty="0"/>
              <a:t>Students are a tremendous support to one another by passing information and pushing each other to achieve goals and move forward in their educational journey.</a:t>
            </a:r>
          </a:p>
          <a:p>
            <a:r>
              <a:rPr lang="en-US" sz="2400" dirty="0"/>
              <a:t>Encourage students to join study groups, learning communities, clubs, or mentoring.</a:t>
            </a:r>
          </a:p>
          <a:p>
            <a:pPr marL="0" indent="0">
              <a:buNone/>
            </a:pPr>
            <a:endParaRPr lang="en-US" dirty="0"/>
          </a:p>
        </p:txBody>
      </p:sp>
    </p:spTree>
    <p:extLst>
      <p:ext uri="{BB962C8B-B14F-4D97-AF65-F5344CB8AC3E}">
        <p14:creationId xmlns:p14="http://schemas.microsoft.com/office/powerpoint/2010/main" val="3176338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7089" y="624110"/>
            <a:ext cx="9657524" cy="1280890"/>
          </a:xfrm>
        </p:spPr>
        <p:txBody>
          <a:bodyPr>
            <a:normAutofit fontScale="90000"/>
          </a:bodyPr>
          <a:lstStyle/>
          <a:p>
            <a:r>
              <a:rPr lang="en-US" dirty="0"/>
              <a:t>8.) Show students your Mesa pride and that they should be proud to be an Olympian.</a:t>
            </a:r>
          </a:p>
        </p:txBody>
      </p:sp>
      <p:sp>
        <p:nvSpPr>
          <p:cNvPr id="3" name="Content Placeholder 2"/>
          <p:cNvSpPr>
            <a:spLocks noGrp="1"/>
          </p:cNvSpPr>
          <p:nvPr>
            <p:ph idx="1"/>
          </p:nvPr>
        </p:nvSpPr>
        <p:spPr>
          <a:xfrm>
            <a:off x="1847089" y="2033016"/>
            <a:ext cx="8915400" cy="3777622"/>
          </a:xfrm>
        </p:spPr>
        <p:txBody>
          <a:bodyPr/>
          <a:lstStyle/>
          <a:p>
            <a:r>
              <a:rPr lang="en-US" sz="2400" dirty="0"/>
              <a:t>Show students that you are proud to work at Mesa. It increases the student’s identity and affiliation to our college.</a:t>
            </a:r>
          </a:p>
          <a:p>
            <a:r>
              <a:rPr lang="en-US" sz="2400" dirty="0"/>
              <a:t>Share why you choose to work at Mesa and a community college environment.</a:t>
            </a:r>
          </a:p>
          <a:p>
            <a:r>
              <a:rPr lang="en-US" sz="2400" dirty="0"/>
              <a:t>Demonstrating your sense of connection to Mesa invokes a sense of pride in students.</a:t>
            </a:r>
          </a:p>
          <a:p>
            <a:endParaRPr lang="en-US" dirty="0"/>
          </a:p>
        </p:txBody>
      </p:sp>
    </p:spTree>
    <p:extLst>
      <p:ext uri="{BB962C8B-B14F-4D97-AF65-F5344CB8AC3E}">
        <p14:creationId xmlns:p14="http://schemas.microsoft.com/office/powerpoint/2010/main" val="9699629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3937" y="624110"/>
            <a:ext cx="9730676" cy="1689322"/>
          </a:xfrm>
        </p:spPr>
        <p:txBody>
          <a:bodyPr>
            <a:normAutofit fontScale="90000"/>
          </a:bodyPr>
          <a:lstStyle/>
          <a:p>
            <a:r>
              <a:rPr lang="en-US" dirty="0"/>
              <a:t>9.) Recognize and value a student’s talent, ability, skill, and experience and connect them to opportunities to contribute.</a:t>
            </a:r>
          </a:p>
        </p:txBody>
      </p:sp>
      <p:sp>
        <p:nvSpPr>
          <p:cNvPr id="3" name="Content Placeholder 2"/>
          <p:cNvSpPr>
            <a:spLocks noGrp="1"/>
          </p:cNvSpPr>
          <p:nvPr>
            <p:ph idx="1"/>
          </p:nvPr>
        </p:nvSpPr>
        <p:spPr>
          <a:xfrm>
            <a:off x="1773936" y="2499360"/>
            <a:ext cx="9363455" cy="3777622"/>
          </a:xfrm>
        </p:spPr>
        <p:txBody>
          <a:bodyPr>
            <a:normAutofit/>
          </a:bodyPr>
          <a:lstStyle/>
          <a:p>
            <a:r>
              <a:rPr lang="en-US" sz="2400" dirty="0"/>
              <a:t>Students feel most valued when they help others (especially other students).</a:t>
            </a:r>
          </a:p>
          <a:p>
            <a:r>
              <a:rPr lang="en-US" sz="2400" dirty="0"/>
              <a:t>Connect student with job opportunities, internships, and volunteer activities.</a:t>
            </a:r>
          </a:p>
          <a:p>
            <a:r>
              <a:rPr lang="en-US" sz="2400" dirty="0"/>
              <a:t>Encourage students to lead or assist in on-campus and community activities.</a:t>
            </a:r>
          </a:p>
        </p:txBody>
      </p:sp>
    </p:spTree>
    <p:extLst>
      <p:ext uri="{BB962C8B-B14F-4D97-AF65-F5344CB8AC3E}">
        <p14:creationId xmlns:p14="http://schemas.microsoft.com/office/powerpoint/2010/main" val="946892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3701" y="614966"/>
            <a:ext cx="8911687" cy="1280890"/>
          </a:xfrm>
        </p:spPr>
        <p:txBody>
          <a:bodyPr/>
          <a:lstStyle/>
          <a:p>
            <a:r>
              <a:rPr lang="en-US" dirty="0"/>
              <a:t>10.) Communicate and demonstrate that you genuinely care.</a:t>
            </a:r>
          </a:p>
        </p:txBody>
      </p:sp>
      <p:sp>
        <p:nvSpPr>
          <p:cNvPr id="3" name="Content Placeholder 2"/>
          <p:cNvSpPr>
            <a:spLocks noGrp="1"/>
          </p:cNvSpPr>
          <p:nvPr>
            <p:ph idx="1"/>
          </p:nvPr>
        </p:nvSpPr>
        <p:spPr>
          <a:xfrm>
            <a:off x="1939988" y="2115312"/>
            <a:ext cx="8915400" cy="3777622"/>
          </a:xfrm>
        </p:spPr>
        <p:txBody>
          <a:bodyPr/>
          <a:lstStyle/>
          <a:p>
            <a:r>
              <a:rPr lang="en-US" dirty="0"/>
              <a:t>Learn the names of students or at leas</a:t>
            </a:r>
          </a:p>
          <a:p>
            <a:r>
              <a:rPr lang="en-US" dirty="0"/>
              <a:t>study </a:t>
            </a:r>
            <a:r>
              <a:rPr lang="en-US" dirty="0" err="1"/>
              <a:t>partcipants</a:t>
            </a:r>
            <a:r>
              <a:rPr lang="en-US" dirty="0"/>
              <a:t> spoke about the small but </a:t>
            </a:r>
            <a:r>
              <a:rPr lang="en-US" dirty="0" err="1"/>
              <a:t>signifcant</a:t>
            </a:r>
            <a:r>
              <a:rPr lang="en-US" dirty="0"/>
              <a:t> gestures that helped them feel more supported on their campus. Learning the names of the students you regularly encounter and asking how they are doing can go a long way to making them feel that they mater. moreover, we </a:t>
            </a:r>
            <a:r>
              <a:rPr lang="en-US" dirty="0" err="1"/>
              <a:t>ofen</a:t>
            </a:r>
            <a:r>
              <a:rPr lang="en-US" dirty="0"/>
              <a:t> do things as part of our job that we believe are good for students, but we do not always tell students why we do what we do and how our work supports them. </a:t>
            </a:r>
            <a:r>
              <a:rPr lang="en-US"/>
              <a:t>share your own name and let students know how your work contributes to their success. </a:t>
            </a:r>
            <a:endParaRPr lang="en-US" dirty="0"/>
          </a:p>
        </p:txBody>
      </p:sp>
    </p:spTree>
    <p:extLst>
      <p:ext uri="{BB962C8B-B14F-4D97-AF65-F5344CB8AC3E}">
        <p14:creationId xmlns:p14="http://schemas.microsoft.com/office/powerpoint/2010/main" val="1643155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9421" y="624110"/>
            <a:ext cx="9221123" cy="1280890"/>
          </a:xfrm>
        </p:spPr>
        <p:txBody>
          <a:bodyPr/>
          <a:lstStyle/>
          <a:p>
            <a:r>
              <a:rPr lang="en-US" dirty="0"/>
              <a:t>Who can play a role in student success?</a:t>
            </a:r>
          </a:p>
        </p:txBody>
      </p:sp>
      <p:sp>
        <p:nvSpPr>
          <p:cNvPr id="3" name="Content Placeholder 2"/>
          <p:cNvSpPr>
            <a:spLocks noGrp="1"/>
          </p:cNvSpPr>
          <p:nvPr>
            <p:ph idx="1"/>
          </p:nvPr>
        </p:nvSpPr>
        <p:spPr>
          <a:xfrm>
            <a:off x="1989421" y="2051304"/>
            <a:ext cx="8915400" cy="3777622"/>
          </a:xfrm>
        </p:spPr>
        <p:txBody>
          <a:bodyPr>
            <a:normAutofit/>
          </a:bodyPr>
          <a:lstStyle/>
          <a:p>
            <a:r>
              <a:rPr lang="en-US" sz="3600" dirty="0"/>
              <a:t>According to students, </a:t>
            </a:r>
            <a:r>
              <a:rPr lang="en-US" sz="3600" b="1" i="1" u="sng" dirty="0"/>
              <a:t>everyone</a:t>
            </a:r>
            <a:r>
              <a:rPr lang="en-US" sz="3600" dirty="0"/>
              <a:t> on the college campus can play a role in their success.</a:t>
            </a:r>
            <a:r>
              <a:rPr lang="en-US" sz="3600" baseline="30000" dirty="0"/>
              <a:t>1</a:t>
            </a:r>
          </a:p>
          <a:p>
            <a:endParaRPr lang="en-US" sz="4000" baseline="30000" dirty="0"/>
          </a:p>
          <a:p>
            <a:endParaRPr lang="en-US" sz="4000" baseline="30000" dirty="0"/>
          </a:p>
          <a:p>
            <a:endParaRPr lang="en-US" sz="4000" baseline="30000" dirty="0"/>
          </a:p>
          <a:p>
            <a:pPr marL="0" indent="0">
              <a:buNone/>
            </a:pPr>
            <a:r>
              <a:rPr lang="en-US" sz="1300" baseline="30000" dirty="0"/>
              <a:t>1</a:t>
            </a:r>
            <a:r>
              <a:rPr lang="en-US" sz="1300" dirty="0"/>
              <a:t>According to the RP Group Student Support (Re)Defined study.</a:t>
            </a:r>
            <a:endParaRPr lang="en-US" sz="1300" baseline="30000" dirty="0"/>
          </a:p>
        </p:txBody>
      </p:sp>
    </p:spTree>
    <p:extLst>
      <p:ext uri="{BB962C8B-B14F-4D97-AF65-F5344CB8AC3E}">
        <p14:creationId xmlns:p14="http://schemas.microsoft.com/office/powerpoint/2010/main" val="3935078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5064" y="633254"/>
            <a:ext cx="8911687" cy="802354"/>
          </a:xfrm>
        </p:spPr>
        <p:txBody>
          <a:bodyPr>
            <a:normAutofit/>
          </a:bodyPr>
          <a:lstStyle/>
          <a:p>
            <a:r>
              <a:rPr lang="en-US" sz="4000" dirty="0"/>
              <a:t>Six Success Factors Defined</a:t>
            </a:r>
          </a:p>
        </p:txBody>
      </p:sp>
      <p:sp>
        <p:nvSpPr>
          <p:cNvPr id="3" name="Content Placeholder 2"/>
          <p:cNvSpPr>
            <a:spLocks noGrp="1"/>
          </p:cNvSpPr>
          <p:nvPr>
            <p:ph idx="1"/>
          </p:nvPr>
        </p:nvSpPr>
        <p:spPr>
          <a:xfrm>
            <a:off x="1655064" y="1575816"/>
            <a:ext cx="9849548" cy="3777622"/>
          </a:xfrm>
        </p:spPr>
        <p:txBody>
          <a:bodyPr>
            <a:noAutofit/>
          </a:bodyPr>
          <a:lstStyle/>
          <a:p>
            <a:r>
              <a:rPr lang="en-US" sz="2200" dirty="0"/>
              <a:t>Directed – students have a goal and know how to achieve it.</a:t>
            </a:r>
          </a:p>
          <a:p>
            <a:r>
              <a:rPr lang="en-US" sz="2200" dirty="0"/>
              <a:t>Focused – students stay on the path, keeping their eyes on the prize.</a:t>
            </a:r>
          </a:p>
          <a:p>
            <a:r>
              <a:rPr lang="en-US" sz="2200" dirty="0"/>
              <a:t>Nurtured – students feel like someone wants and helps them to succeed.</a:t>
            </a:r>
          </a:p>
          <a:p>
            <a:r>
              <a:rPr lang="en-US" sz="2200" dirty="0"/>
              <a:t>Engaged – students actively participate in class and in campus activities.</a:t>
            </a:r>
          </a:p>
          <a:p>
            <a:r>
              <a:rPr lang="en-US" sz="2200" dirty="0"/>
              <a:t>Connected – students feel that are a part of the Mesa community.</a:t>
            </a:r>
          </a:p>
          <a:p>
            <a:r>
              <a:rPr lang="en-US" sz="2200" dirty="0"/>
              <a:t>Valued – students’ skills, talents, abilities, and experiences are recognized and they are given opportunities to contribute on campus and believe that their contributions are appreciated and valued.</a:t>
            </a:r>
          </a:p>
        </p:txBody>
      </p:sp>
    </p:spTree>
    <p:extLst>
      <p:ext uri="{BB962C8B-B14F-4D97-AF65-F5344CB8AC3E}">
        <p14:creationId xmlns:p14="http://schemas.microsoft.com/office/powerpoint/2010/main" val="910147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5649" y="624110"/>
            <a:ext cx="9748964" cy="1280890"/>
          </a:xfrm>
        </p:spPr>
        <p:txBody>
          <a:bodyPr/>
          <a:lstStyle/>
          <a:p>
            <a:r>
              <a:rPr lang="en-US" dirty="0"/>
              <a:t>1.) Ask students why they are here at </a:t>
            </a:r>
            <a:br>
              <a:rPr lang="en-US" dirty="0"/>
            </a:br>
            <a:r>
              <a:rPr lang="en-US" dirty="0"/>
              <a:t>Mesa College.</a:t>
            </a:r>
          </a:p>
        </p:txBody>
      </p:sp>
      <p:sp>
        <p:nvSpPr>
          <p:cNvPr id="3" name="Content Placeholder 2"/>
          <p:cNvSpPr>
            <a:spLocks noGrp="1"/>
          </p:cNvSpPr>
          <p:nvPr>
            <p:ph idx="1"/>
          </p:nvPr>
        </p:nvSpPr>
        <p:spPr>
          <a:xfrm>
            <a:off x="1875980" y="2133600"/>
            <a:ext cx="8915400" cy="3777622"/>
          </a:xfrm>
        </p:spPr>
        <p:txBody>
          <a:bodyPr/>
          <a:lstStyle/>
          <a:p>
            <a:r>
              <a:rPr lang="en-US" sz="2200" dirty="0"/>
              <a:t>Motivates students to identify with a goal and possible educational pathway.</a:t>
            </a:r>
          </a:p>
          <a:p>
            <a:r>
              <a:rPr lang="en-US" sz="2200" dirty="0"/>
              <a:t>By expressing interest we set an expectation that students needs to have goals and an educational pathway.</a:t>
            </a:r>
          </a:p>
          <a:p>
            <a:r>
              <a:rPr lang="en-US" sz="2200" dirty="0"/>
              <a:t>It conveys that you genuinely care about the progress they are making on their educational journey.</a:t>
            </a:r>
          </a:p>
          <a:p>
            <a:endParaRPr lang="en-US" dirty="0"/>
          </a:p>
        </p:txBody>
      </p:sp>
    </p:spTree>
    <p:extLst>
      <p:ext uri="{BB962C8B-B14F-4D97-AF65-F5344CB8AC3E}">
        <p14:creationId xmlns:p14="http://schemas.microsoft.com/office/powerpoint/2010/main" val="763688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9109" y="614966"/>
            <a:ext cx="8911687" cy="1280890"/>
          </a:xfrm>
        </p:spPr>
        <p:txBody>
          <a:bodyPr/>
          <a:lstStyle/>
          <a:p>
            <a:r>
              <a:rPr lang="en-US" dirty="0"/>
              <a:t>2.) Help students navigate through different office, programs and services.</a:t>
            </a:r>
          </a:p>
        </p:txBody>
      </p:sp>
      <p:sp>
        <p:nvSpPr>
          <p:cNvPr id="3" name="Content Placeholder 2"/>
          <p:cNvSpPr>
            <a:spLocks noGrp="1"/>
          </p:cNvSpPr>
          <p:nvPr>
            <p:ph idx="1"/>
          </p:nvPr>
        </p:nvSpPr>
        <p:spPr>
          <a:xfrm>
            <a:off x="1775396" y="2142744"/>
            <a:ext cx="8915400" cy="3777622"/>
          </a:xfrm>
        </p:spPr>
        <p:txBody>
          <a:bodyPr>
            <a:normAutofit/>
          </a:bodyPr>
          <a:lstStyle/>
          <a:p>
            <a:r>
              <a:rPr lang="en-US" sz="2400" dirty="0"/>
              <a:t>Mesa College is a complex organization and this can overwhelm students.</a:t>
            </a:r>
          </a:p>
          <a:p>
            <a:r>
              <a:rPr lang="en-US" sz="2400" dirty="0"/>
              <a:t>Get to know Mesa from the student’s perspective so that you can best guide them to services, offices, individuals, and support on campus.</a:t>
            </a:r>
          </a:p>
        </p:txBody>
      </p:sp>
    </p:spTree>
    <p:extLst>
      <p:ext uri="{BB962C8B-B14F-4D97-AF65-F5344CB8AC3E}">
        <p14:creationId xmlns:p14="http://schemas.microsoft.com/office/powerpoint/2010/main" val="3236726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5649" y="624110"/>
            <a:ext cx="9748964" cy="1280890"/>
          </a:xfrm>
        </p:spPr>
        <p:txBody>
          <a:bodyPr>
            <a:normAutofit fontScale="90000"/>
          </a:bodyPr>
          <a:lstStyle/>
          <a:p>
            <a:r>
              <a:rPr lang="en-US" dirty="0"/>
              <a:t>3.) Connect students with services and resources that can aid them in setting goals, exploring careers and obtaining academic assistance.</a:t>
            </a:r>
          </a:p>
        </p:txBody>
      </p:sp>
      <p:sp>
        <p:nvSpPr>
          <p:cNvPr id="3" name="Content Placeholder 2"/>
          <p:cNvSpPr>
            <a:spLocks noGrp="1"/>
          </p:cNvSpPr>
          <p:nvPr>
            <p:ph idx="1"/>
          </p:nvPr>
        </p:nvSpPr>
        <p:spPr>
          <a:xfrm>
            <a:off x="1682497" y="2450592"/>
            <a:ext cx="9748963" cy="4073278"/>
          </a:xfrm>
        </p:spPr>
        <p:txBody>
          <a:bodyPr>
            <a:normAutofit/>
          </a:bodyPr>
          <a:lstStyle/>
          <a:p>
            <a:r>
              <a:rPr lang="en-US" sz="2200" dirty="0"/>
              <a:t>Students have indicated that they are unaware the help is unavailable and / or know how or where to ask for assistance.</a:t>
            </a:r>
          </a:p>
          <a:p>
            <a:r>
              <a:rPr lang="en-US" sz="2200" dirty="0"/>
              <a:t>Create new and innovative ways to get information about resources and supports in students’ hands.</a:t>
            </a:r>
          </a:p>
          <a:p>
            <a:r>
              <a:rPr lang="en-US" sz="2200" dirty="0"/>
              <a:t>Take time to talk with students about your own profession and career path.</a:t>
            </a:r>
          </a:p>
          <a:p>
            <a:r>
              <a:rPr lang="en-US" sz="2200" dirty="0"/>
              <a:t>Encourage learners to meet with a counselor and establish an </a:t>
            </a:r>
            <a:r>
              <a:rPr lang="en-US" sz="2200" dirty="0" err="1"/>
              <a:t>ed</a:t>
            </a:r>
            <a:r>
              <a:rPr lang="en-US" sz="2200" dirty="0"/>
              <a:t> plan.</a:t>
            </a:r>
          </a:p>
          <a:p>
            <a:r>
              <a:rPr lang="en-US" sz="2200" dirty="0"/>
              <a:t>Urge students to take advantage of academic supports such as tutoring, learning communities.</a:t>
            </a:r>
          </a:p>
        </p:txBody>
      </p:sp>
    </p:spTree>
    <p:extLst>
      <p:ext uri="{BB962C8B-B14F-4D97-AF65-F5344CB8AC3E}">
        <p14:creationId xmlns:p14="http://schemas.microsoft.com/office/powerpoint/2010/main" val="1364125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4829" y="642398"/>
            <a:ext cx="8911687" cy="1280890"/>
          </a:xfrm>
        </p:spPr>
        <p:txBody>
          <a:bodyPr/>
          <a:lstStyle/>
          <a:p>
            <a:r>
              <a:rPr lang="en-US" dirty="0"/>
              <a:t>4.) Have high expectations for students and keep them accountable.</a:t>
            </a:r>
          </a:p>
        </p:txBody>
      </p:sp>
      <p:sp>
        <p:nvSpPr>
          <p:cNvPr id="3" name="Content Placeholder 2"/>
          <p:cNvSpPr>
            <a:spLocks noGrp="1"/>
          </p:cNvSpPr>
          <p:nvPr>
            <p:ph idx="1"/>
          </p:nvPr>
        </p:nvSpPr>
        <p:spPr>
          <a:xfrm>
            <a:off x="1821116" y="2234184"/>
            <a:ext cx="8915400" cy="3777622"/>
          </a:xfrm>
        </p:spPr>
        <p:txBody>
          <a:bodyPr>
            <a:normAutofit/>
          </a:bodyPr>
          <a:lstStyle/>
          <a:p>
            <a:r>
              <a:rPr lang="en-US" sz="2400" dirty="0"/>
              <a:t>Students want to be challenged and held to a high standard.</a:t>
            </a:r>
          </a:p>
          <a:p>
            <a:r>
              <a:rPr lang="en-US" sz="2400" dirty="0"/>
              <a:t>Make you that students know that you are aware of their potential and that you expect them to work diligently toward achieving the goals they have set for themselves.</a:t>
            </a:r>
          </a:p>
        </p:txBody>
      </p:sp>
    </p:spTree>
    <p:extLst>
      <p:ext uri="{BB962C8B-B14F-4D97-AF65-F5344CB8AC3E}">
        <p14:creationId xmlns:p14="http://schemas.microsoft.com/office/powerpoint/2010/main" val="2169708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2261" y="605822"/>
            <a:ext cx="8911687" cy="1280890"/>
          </a:xfrm>
        </p:spPr>
        <p:txBody>
          <a:bodyPr/>
          <a:lstStyle/>
          <a:p>
            <a:r>
              <a:rPr lang="en-US" dirty="0"/>
              <a:t>5.) Ask students for their feedback about their experience.</a:t>
            </a:r>
          </a:p>
        </p:txBody>
      </p:sp>
      <p:sp>
        <p:nvSpPr>
          <p:cNvPr id="3" name="Content Placeholder 2"/>
          <p:cNvSpPr>
            <a:spLocks noGrp="1"/>
          </p:cNvSpPr>
          <p:nvPr>
            <p:ph idx="1"/>
          </p:nvPr>
        </p:nvSpPr>
        <p:spPr>
          <a:xfrm>
            <a:off x="1852261" y="2042160"/>
            <a:ext cx="8915400" cy="2200656"/>
          </a:xfrm>
        </p:spPr>
        <p:txBody>
          <a:bodyPr>
            <a:normAutofit/>
          </a:bodyPr>
          <a:lstStyle/>
          <a:p>
            <a:r>
              <a:rPr lang="en-US" sz="2400" dirty="0"/>
              <a:t>Asking student for their feedback about what works, what needs improvement, or what is missing tells the student that their voice matters.</a:t>
            </a:r>
          </a:p>
          <a:p>
            <a:r>
              <a:rPr lang="en-US" sz="2400" dirty="0"/>
              <a:t>This feedback process increases the student’s sense of belonging and value to Mesa.</a:t>
            </a:r>
          </a:p>
        </p:txBody>
      </p:sp>
    </p:spTree>
    <p:extLst>
      <p:ext uri="{BB962C8B-B14F-4D97-AF65-F5344CB8AC3E}">
        <p14:creationId xmlns:p14="http://schemas.microsoft.com/office/powerpoint/2010/main" val="1222357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9693" y="697262"/>
            <a:ext cx="8911687" cy="1280890"/>
          </a:xfrm>
        </p:spPr>
        <p:txBody>
          <a:bodyPr/>
          <a:lstStyle/>
          <a:p>
            <a:r>
              <a:rPr lang="en-US" dirty="0"/>
              <a:t>6.) Encourage students to be active on campus outside of class.</a:t>
            </a:r>
          </a:p>
        </p:txBody>
      </p:sp>
      <p:sp>
        <p:nvSpPr>
          <p:cNvPr id="3" name="Content Placeholder 2"/>
          <p:cNvSpPr>
            <a:spLocks noGrp="1"/>
          </p:cNvSpPr>
          <p:nvPr>
            <p:ph idx="1"/>
          </p:nvPr>
        </p:nvSpPr>
        <p:spPr>
          <a:xfrm>
            <a:off x="1879693" y="2060448"/>
            <a:ext cx="8915400" cy="3777622"/>
          </a:xfrm>
        </p:spPr>
        <p:txBody>
          <a:bodyPr>
            <a:normAutofit/>
          </a:bodyPr>
          <a:lstStyle/>
          <a:p>
            <a:r>
              <a:rPr lang="en-US" sz="2400" dirty="0"/>
              <a:t>Many times students do not see the benefit of joining extra-curricular activities.</a:t>
            </a:r>
          </a:p>
          <a:p>
            <a:r>
              <a:rPr lang="en-US" sz="2400" dirty="0"/>
              <a:t>Help students understand by pointing out how certain activities can support their in-class learning.</a:t>
            </a:r>
          </a:p>
        </p:txBody>
      </p:sp>
    </p:spTree>
    <p:extLst>
      <p:ext uri="{BB962C8B-B14F-4D97-AF65-F5344CB8AC3E}">
        <p14:creationId xmlns:p14="http://schemas.microsoft.com/office/powerpoint/2010/main" val="694001313"/>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154</TotalTime>
  <Words>807</Words>
  <Application>Microsoft Office PowerPoint</Application>
  <PresentationFormat>Widescreen</PresentationFormat>
  <Paragraphs>50</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Century Gothic</vt:lpstr>
      <vt:lpstr>Wingdings 3</vt:lpstr>
      <vt:lpstr>Wisp</vt:lpstr>
      <vt:lpstr>10 Ways Everyone Can Help Support Student Success</vt:lpstr>
      <vt:lpstr>Who can play a role in student success?</vt:lpstr>
      <vt:lpstr>Six Success Factors Defined</vt:lpstr>
      <vt:lpstr>1.) Ask students why they are here at  Mesa College.</vt:lpstr>
      <vt:lpstr>2.) Help students navigate through different office, programs and services.</vt:lpstr>
      <vt:lpstr>3.) Connect students with services and resources that can aid them in setting goals, exploring careers and obtaining academic assistance.</vt:lpstr>
      <vt:lpstr>4.) Have high expectations for students and keep them accountable.</vt:lpstr>
      <vt:lpstr>5.) Ask students for their feedback about their experience.</vt:lpstr>
      <vt:lpstr>6.) Encourage students to be active on campus outside of class.</vt:lpstr>
      <vt:lpstr>7.) Assist student in building networks.</vt:lpstr>
      <vt:lpstr>8.) Show students your Mesa pride and that they should be proud to be an Olympian.</vt:lpstr>
      <vt:lpstr>9.) Recognize and value a student’s talent, ability, skill, and experience and connect them to opportunities to contribute.</vt:lpstr>
      <vt:lpstr>10.) Communicate and demonstrate that you genuinely care.</vt:lpstr>
    </vt:vector>
  </TitlesOfParts>
  <Company>San Diego Community College District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Ways Everyone Can Help Support Student Success</dc:title>
  <dc:creator>Howard Eskew</dc:creator>
  <cp:lastModifiedBy>Howard Eskew</cp:lastModifiedBy>
  <cp:revision>57</cp:revision>
  <dcterms:created xsi:type="dcterms:W3CDTF">2019-03-19T23:05:39Z</dcterms:created>
  <dcterms:modified xsi:type="dcterms:W3CDTF">2020-07-25T17:17:57Z</dcterms:modified>
</cp:coreProperties>
</file>